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1" r:id="rId6"/>
    <p:sldId id="276" r:id="rId7"/>
    <p:sldId id="272" r:id="rId8"/>
    <p:sldId id="277" r:id="rId9"/>
    <p:sldId id="263" r:id="rId10"/>
    <p:sldId id="273" r:id="rId11"/>
    <p:sldId id="278" r:id="rId12"/>
    <p:sldId id="280" r:id="rId13"/>
    <p:sldId id="281" r:id="rId14"/>
    <p:sldId id="282" r:id="rId15"/>
    <p:sldId id="283" r:id="rId16"/>
    <p:sldId id="284" r:id="rId17"/>
    <p:sldId id="274" r:id="rId18"/>
    <p:sldId id="257" r:id="rId19"/>
    <p:sldId id="270" r:id="rId20"/>
    <p:sldId id="262" r:id="rId21"/>
    <p:sldId id="275" r:id="rId22"/>
    <p:sldId id="285" r:id="rId23"/>
    <p:sldId id="287" r:id="rId24"/>
    <p:sldId id="286" r:id="rId25"/>
    <p:sldId id="289" r:id="rId26"/>
    <p:sldId id="293" r:id="rId27"/>
    <p:sldId id="291" r:id="rId28"/>
  </p:sldIdLst>
  <p:sldSz cx="12188825" cy="6858000"/>
  <p:notesSz cx="6858000" cy="9144000"/>
  <p:custShowLst>
    <p:custShow name="Pokaz niestandardowy 1" id="0">
      <p:sldLst>
        <p:sld r:id="rId10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onika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2016-06-30</a:t>
            </a:r>
            <a:endParaRPr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pPr rtl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2016-06-30</a:t>
            </a:r>
            <a:endParaRPr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pPr rtl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E0FDE7-FE71-46E3-9512-437B13AD5F46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902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54" y="1122363"/>
            <a:ext cx="8999118" cy="2387600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854" y="3602038"/>
            <a:ext cx="899911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251-626A-4F49-909A-578CA83A843D}" type="datetimeFigureOut">
              <a:rPr lang="pl-PL" smtClean="0"/>
              <a:pPr/>
              <a:t>07.11.2020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D525-98E3-43A6-8C85-39CA71578F7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8845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289373"/>
            <a:ext cx="10364864" cy="819355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68" y="621322"/>
            <a:ext cx="103648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632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2111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3424859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4204820"/>
            <a:ext cx="10351065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422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04821"/>
            <a:ext cx="10351066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836394" y="73524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5181" y="297209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7583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2502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6" y="609601"/>
            <a:ext cx="10351066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6" y="2088320"/>
            <a:ext cx="329809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6" y="2911624"/>
            <a:ext cx="329809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720" y="2088320"/>
            <a:ext cx="329769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3721" y="2911624"/>
            <a:ext cx="329896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088320"/>
            <a:ext cx="3290354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4269" y="2911624"/>
            <a:ext cx="3290354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54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4195899"/>
            <a:ext cx="32980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736" y="2298987"/>
            <a:ext cx="293928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772161"/>
            <a:ext cx="329809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544" y="4195899"/>
            <a:ext cx="329812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98987"/>
            <a:ext cx="292976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72160"/>
            <a:ext cx="3299477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347" y="4195899"/>
            <a:ext cx="328904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0681" y="2298987"/>
            <a:ext cx="2931349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222" y="4772162"/>
            <a:ext cx="3293400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1905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69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0"/>
            <a:ext cx="254199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6" y="609600"/>
            <a:ext cx="7656711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13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30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24" y="657227"/>
            <a:ext cx="9730977" cy="2852737"/>
          </a:xfrm>
        </p:spPr>
        <p:txBody>
          <a:bodyPr anchor="b">
            <a:normAutofit/>
          </a:bodyPr>
          <a:lstStyle>
            <a:lvl1pPr>
              <a:defRPr sz="33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24" y="3602039"/>
            <a:ext cx="9730977" cy="1500187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804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7" y="2088320"/>
            <a:ext cx="510467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796" y="2088320"/>
            <a:ext cx="5092827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1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07" y="2088320"/>
            <a:ext cx="487792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557" y="2912232"/>
            <a:ext cx="5105878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336" y="2088320"/>
            <a:ext cx="48642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912232"/>
            <a:ext cx="5094030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89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29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33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90" y="609600"/>
            <a:ext cx="3931213" cy="2362200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742" y="609600"/>
            <a:ext cx="6187880" cy="518160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990" y="2971801"/>
            <a:ext cx="393121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51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9" y="609600"/>
            <a:ext cx="5928229" cy="2362200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1" y="758881"/>
            <a:ext cx="325450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2971800"/>
            <a:ext cx="5933404" cy="28194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dirty="0"/>
              <a:t>2016-06-30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98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096064"/>
            <a:ext cx="1035106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dirty="0"/>
              <a:t>2016-06-30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7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4052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39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iotr_Wysock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Herb_Polski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File:Polska_flag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haddeus_Kosciuszko_National_Memoria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9756" y="2420888"/>
            <a:ext cx="11377264" cy="32004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" sz="9600" dirty="0">
                <a:solidFill>
                  <a:schemeClr val="bg1"/>
                </a:solidFill>
                <a:latin typeface="Gabriola" panose="04040605051002020D02" pitchFamily="82" charset="0"/>
              </a:rPr>
              <a:t>Niepodległość</a:t>
            </a:r>
            <a:br>
              <a:rPr lang="pl" sz="9600" dirty="0">
                <a:solidFill>
                  <a:schemeClr val="bg1"/>
                </a:solidFill>
                <a:latin typeface="Gabriola" panose="04040605051002020D02" pitchFamily="82" charset="0"/>
              </a:rPr>
            </a:br>
            <a:r>
              <a:rPr lang="pl" sz="9600" dirty="0">
                <a:solidFill>
                  <a:schemeClr val="bg1"/>
                </a:solidFill>
                <a:latin typeface="Gabriola" panose="04040605051002020D02" pitchFamily="82" charset="0"/>
              </a:rPr>
              <a:t>                        trudne słowo...</a:t>
            </a:r>
          </a:p>
        </p:txBody>
      </p:sp>
      <p:pic>
        <p:nvPicPr>
          <p:cNvPr id="5" name="My pierwsza brygada karaoke  instrumental">
            <a:hlinkClick r:id="" action="ppaction://media"/>
            <a:extLst>
              <a:ext uri="{FF2B5EF4-FFF2-40B4-BE49-F238E27FC236}">
                <a16:creationId xmlns:a16="http://schemas.microsoft.com/office/drawing/2014/main" xmlns="" id="{176DF59F-205E-486E-A6BF-7CA613B43D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7828" y="62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CA9664E-D3E4-4BEE-8ADE-A2595ABE69CA}"/>
              </a:ext>
            </a:extLst>
          </p:cNvPr>
          <p:cNvSpPr txBox="1"/>
          <p:nvPr/>
        </p:nvSpPr>
        <p:spPr>
          <a:xfrm>
            <a:off x="2782044" y="260648"/>
            <a:ext cx="61815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Gabriola" panose="04040605051002020D02" pitchFamily="82" charset="0"/>
              </a:rPr>
              <a:t>Powstanie Listopadowe</a:t>
            </a:r>
          </a:p>
        </p:txBody>
      </p:sp>
    </p:spTree>
    <p:extLst>
      <p:ext uri="{BB962C8B-B14F-4D97-AF65-F5344CB8AC3E}">
        <p14:creationId xmlns:p14="http://schemas.microsoft.com/office/powerpoint/2010/main" xmlns="" val="167147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04AAFE-6503-4477-82A3-02465EAEEC81}"/>
              </a:ext>
            </a:extLst>
          </p:cNvPr>
          <p:cNvSpPr txBox="1"/>
          <p:nvPr/>
        </p:nvSpPr>
        <p:spPr>
          <a:xfrm>
            <a:off x="693812" y="836712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Gabriola" panose="04040605051002020D02" pitchFamily="82" charset="0"/>
              </a:rPr>
              <a:t>W noc listopadową z 29 na 30 listopada Warszawa rozpoczyna kolejne powstanie, któremu przewodniczy podporucznik Piotr Wysocki 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1980520-9D31-46E0-ACEC-4E51CF16F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73095" y="2492896"/>
            <a:ext cx="3042633" cy="40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70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9D07A61D-877A-4431-B20D-28CE025B50A7}"/>
              </a:ext>
            </a:extLst>
          </p:cNvPr>
          <p:cNvSpPr/>
          <p:nvPr/>
        </p:nvSpPr>
        <p:spPr>
          <a:xfrm>
            <a:off x="3214092" y="5661248"/>
            <a:ext cx="4705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Gabriola" panose="04040605051002020D02" pitchFamily="82" charset="0"/>
              </a:rPr>
              <a:t>Powstanie styczniowe</a:t>
            </a:r>
          </a:p>
        </p:txBody>
      </p:sp>
    </p:spTree>
    <p:extLst>
      <p:ext uri="{BB962C8B-B14F-4D97-AF65-F5344CB8AC3E}">
        <p14:creationId xmlns:p14="http://schemas.microsoft.com/office/powerpoint/2010/main" xmlns="" val="407002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A04B5A9-4A82-4428-ADCA-8C73A5E447CB}"/>
              </a:ext>
            </a:extLst>
          </p:cNvPr>
          <p:cNvSpPr txBox="1"/>
          <p:nvPr/>
        </p:nvSpPr>
        <p:spPr>
          <a:xfrm>
            <a:off x="313823" y="692696"/>
            <a:ext cx="114714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Gabriola" panose="04040605051002020D02" pitchFamily="82" charset="0"/>
              </a:rPr>
              <a:t>22 stycznia 1863 r. wybucha powstanie styczniowe. Jedno z najdłuższych </a:t>
            </a:r>
            <a:br>
              <a:rPr lang="pl-PL" sz="4000" dirty="0">
                <a:latin typeface="Gabriola" panose="04040605051002020D02" pitchFamily="82" charset="0"/>
              </a:rPr>
            </a:br>
            <a:r>
              <a:rPr lang="pl-PL" sz="4000" dirty="0">
                <a:latin typeface="Gabriola" panose="04040605051002020D02" pitchFamily="82" charset="0"/>
              </a:rPr>
              <a:t>i najbardziej krwawych powstań narodowowyzwoleńczych.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40489A9-10CD-439C-BA1C-1B8C3D52D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132" y="2141857"/>
            <a:ext cx="7750597" cy="43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08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F6E09D9-5164-4A9E-B0D5-55A6A4AC34C8}"/>
              </a:ext>
            </a:extLst>
          </p:cNvPr>
          <p:cNvSpPr txBox="1"/>
          <p:nvPr/>
        </p:nvSpPr>
        <p:spPr>
          <a:xfrm>
            <a:off x="909836" y="260648"/>
            <a:ext cx="10657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>
                <a:solidFill>
                  <a:schemeClr val="bg1"/>
                </a:solidFill>
                <a:latin typeface="Gabriola" panose="04040605051002020D02" pitchFamily="82" charset="0"/>
              </a:rPr>
              <a:t>I Wojna Światowa</a:t>
            </a:r>
          </a:p>
        </p:txBody>
      </p:sp>
    </p:spTree>
    <p:extLst>
      <p:ext uri="{BB962C8B-B14F-4D97-AF65-F5344CB8AC3E}">
        <p14:creationId xmlns:p14="http://schemas.microsoft.com/office/powerpoint/2010/main" xmlns="" val="1169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695F126-7DBF-4FCA-BB78-C0FE2B1AAB8F}"/>
              </a:ext>
            </a:extLst>
          </p:cNvPr>
          <p:cNvSpPr txBox="1"/>
          <p:nvPr/>
        </p:nvSpPr>
        <p:spPr>
          <a:xfrm>
            <a:off x="8470676" y="116632"/>
            <a:ext cx="36004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Front </a:t>
            </a:r>
            <a:r>
              <a:rPr lang="pl-PL" sz="2400" dirty="0" smtClean="0">
                <a:latin typeface="Gabriola" panose="04040605051002020D02" pitchFamily="82" charset="0"/>
              </a:rPr>
              <a:t>północno-zachodni</a:t>
            </a:r>
            <a:r>
              <a:rPr lang="pl-PL" sz="2400" dirty="0" smtClean="0">
                <a:latin typeface="Gabriola" panose="04040605051002020D02" pitchFamily="82" charset="0"/>
              </a:rPr>
              <a:t> </a:t>
            </a:r>
            <a:r>
              <a:rPr lang="pl-PL" sz="2400" dirty="0">
                <a:latin typeface="Gabriola" panose="04040605051002020D02" pitchFamily="82" charset="0"/>
              </a:rPr>
              <a:t>w Europie</a:t>
            </a:r>
          </a:p>
        </p:txBody>
      </p:sp>
    </p:spTree>
    <p:extLst>
      <p:ext uri="{BB962C8B-B14F-4D97-AF65-F5344CB8AC3E}">
        <p14:creationId xmlns:p14="http://schemas.microsoft.com/office/powerpoint/2010/main" xmlns="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00890175-27BE-4CFB-A520-FBCE3E304725}"/>
              </a:ext>
            </a:extLst>
          </p:cNvPr>
          <p:cNvSpPr txBox="1"/>
          <p:nvPr/>
        </p:nvSpPr>
        <p:spPr>
          <a:xfrm>
            <a:off x="0" y="4919008"/>
            <a:ext cx="7920880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Przyczyn wybuchu I wojny światowej należy szukać w ówczesnych przeciwstawnych dążeniach wielkich mocarstw europejskich, a co za tym idzie w sprzeczności wzajemnych interesów i rodzących je konfliktach. Niemcy dążyły do zbudowania mocarstwa o znaczeniu europejskim i światowym, obejmującym także kolonie </a:t>
            </a:r>
            <a:br>
              <a:rPr lang="pl-PL" sz="2400" dirty="0">
                <a:latin typeface="Gabriola" panose="04040605051002020D02" pitchFamily="82" charset="0"/>
              </a:rPr>
            </a:br>
            <a:r>
              <a:rPr lang="pl-PL" sz="2400" dirty="0">
                <a:latin typeface="Gabriola" panose="04040605051002020D02" pitchFamily="82" charset="0"/>
              </a:rPr>
              <a:t>w Afryce i Azji.</a:t>
            </a:r>
          </a:p>
        </p:txBody>
      </p:sp>
    </p:spTree>
    <p:extLst>
      <p:ext uri="{BB962C8B-B14F-4D97-AF65-F5344CB8AC3E}">
        <p14:creationId xmlns:p14="http://schemas.microsoft.com/office/powerpoint/2010/main" xmlns="" val="413084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8734BDF0-A075-4CF3-AA09-FA88484475C7}"/>
              </a:ext>
            </a:extLst>
          </p:cNvPr>
          <p:cNvSpPr/>
          <p:nvPr/>
        </p:nvSpPr>
        <p:spPr>
          <a:xfrm>
            <a:off x="0" y="5011341"/>
            <a:ext cx="6092825" cy="184665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W wojnie wzięły udział 33 państwa. Zginęło około 10 milionów żołnierzy, drugie tyle zostało rannych. Zmarło 15,1% ogółu mężczyzn a Niemczech, 17,1% w Austro-Węgrach, 10,5% we Francji i 5,1% w Wielkiej Brytanii.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1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105BA7F-E031-478C-BB72-B0374A3EF0BD}"/>
              </a:ext>
            </a:extLst>
          </p:cNvPr>
          <p:cNvSpPr txBox="1"/>
          <p:nvPr/>
        </p:nvSpPr>
        <p:spPr>
          <a:xfrm>
            <a:off x="405780" y="260648"/>
            <a:ext cx="8928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Z chwilą wybuchu wojny sytuacja Polaków we wszystkich trzech zaborach była bardzo różna. Największymi swobodami cieszyli się Polacy zamieszkujący ziemie znajdujące się pod zaborem austriackim. Istniały tam zalegalizowane partie polityczne, a Polacy posiadali swą reprezentację w parlamencie austriackim. Z drugiej strony panowało na tych ziemiach olbrzymie zacofanie gospodarcze i bieda. W zaborze pruskim mimo, iż warunki gospodarcze były o wiele lepsze, a ludzie nie cierpieli takiej biedy, to Polacy byli bardzo dyskryminowani. </a:t>
            </a:r>
            <a:br>
              <a:rPr lang="pl-PL" sz="2400" dirty="0">
                <a:latin typeface="Gabriola" panose="04040605051002020D02" pitchFamily="82" charset="0"/>
              </a:rPr>
            </a:br>
            <a:r>
              <a:rPr lang="pl-PL" sz="2400" dirty="0">
                <a:latin typeface="Gabriola" panose="04040605051002020D02" pitchFamily="82" charset="0"/>
              </a:rPr>
              <a:t>W zaborze rosyjskim w ostatnich latach poprzedzających wybuch I wojny światowej zaznaczył się dość wyraźny wzrost gospodarczy. Istniały tam też silne tajne organizacje.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B2D3B00-9D50-4B9B-8FC9-857F9C8B0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340" y="3317901"/>
            <a:ext cx="6443648" cy="341371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428275C7-F855-445D-BD65-0239A7DA4A45}"/>
              </a:ext>
            </a:extLst>
          </p:cNvPr>
          <p:cNvSpPr txBox="1"/>
          <p:nvPr/>
        </p:nvSpPr>
        <p:spPr>
          <a:xfrm>
            <a:off x="8902724" y="6135687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Gabriola" panose="04040605051002020D02" pitchFamily="82" charset="0"/>
              </a:rPr>
              <a:t>Legiony Polskie</a:t>
            </a: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08AC298-0BF1-4193-AF15-39E91EF8323E}"/>
              </a:ext>
            </a:extLst>
          </p:cNvPr>
          <p:cNvSpPr txBox="1"/>
          <p:nvPr/>
        </p:nvSpPr>
        <p:spPr>
          <a:xfrm>
            <a:off x="1485900" y="2564904"/>
            <a:ext cx="890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latin typeface="Gabriola" panose="04040605051002020D02" pitchFamily="82" charset="0"/>
              </a:rPr>
              <a:t>      Ojcowie Niepodległości</a:t>
            </a:r>
          </a:p>
        </p:txBody>
      </p:sp>
    </p:spTree>
    <p:extLst>
      <p:ext uri="{BB962C8B-B14F-4D97-AF65-F5344CB8AC3E}">
        <p14:creationId xmlns:p14="http://schemas.microsoft.com/office/powerpoint/2010/main" xmlns="" val="102759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332656"/>
            <a:ext cx="436622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                        </a:t>
            </a:r>
            <a:r>
              <a:rPr lang="pl-PL" sz="3200" i="1" dirty="0">
                <a:solidFill>
                  <a:schemeClr val="bg1"/>
                </a:solidFill>
                <a:latin typeface="Gabriola" panose="04040605051002020D02" pitchFamily="82" charset="0"/>
              </a:rPr>
              <a:t>I00  Lat</a:t>
            </a:r>
          </a:p>
          <a:p>
            <a:endParaRPr lang="pl-PL" sz="2400" dirty="0">
              <a:latin typeface="Gabriola" panose="04040605051002020D02" pitchFamily="82" charset="0"/>
            </a:endParaRP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I00 lat niewoli i cierpienia</a:t>
            </a: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Ciągłych nacisków upokorzenia</a:t>
            </a: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I00 lat spełniania zaborców woli</a:t>
            </a: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Nakazów zakazów naszej niewoli</a:t>
            </a:r>
          </a:p>
          <a:p>
            <a:endParaRPr lang="pl-PL" sz="2350" i="1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I00 lat marzenia o wolności</a:t>
            </a: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Wiecznej prawdziwej niepodległości</a:t>
            </a: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Żeby tak Polska jeszcze powstała</a:t>
            </a:r>
          </a:p>
          <a:p>
            <a:r>
              <a:rPr lang="pl-PL" sz="2350" i="1" dirty="0">
                <a:solidFill>
                  <a:schemeClr val="bg1"/>
                </a:solidFill>
                <a:latin typeface="Gabriola" panose="04040605051002020D02" pitchFamily="82" charset="0"/>
              </a:rPr>
              <a:t>W swojej odwadze walce niemała…</a:t>
            </a:r>
          </a:p>
          <a:p>
            <a:endParaRPr lang="pl-PL" sz="2350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Gabriola" panose="04040605051002020D02" pitchFamily="82" charset="0"/>
              </a:rPr>
              <a:t>                        </a:t>
            </a:r>
            <a:r>
              <a:rPr lang="pl-PL" sz="2800" i="1" dirty="0">
                <a:solidFill>
                  <a:schemeClr val="bg1"/>
                </a:solidFill>
                <a:latin typeface="Gabriola" panose="04040605051002020D02" pitchFamily="82" charset="0"/>
              </a:rPr>
              <a:t>Marian Adamczuk  </a:t>
            </a:r>
            <a:endParaRPr lang="pl-PL" sz="3200" i="1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endParaRPr lang="pl-PL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708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808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4D50935-550B-423C-A5C8-EEACB436BC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2345"/>
            <a:ext cx="12188824" cy="68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60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3A40271-C4CE-46A1-8128-D12469EB3647}"/>
              </a:ext>
            </a:extLst>
          </p:cNvPr>
          <p:cNvSpPr txBox="1"/>
          <p:nvPr/>
        </p:nvSpPr>
        <p:spPr>
          <a:xfrm>
            <a:off x="249401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355263A-EE38-4ABB-8923-0307499FA5CD}"/>
              </a:ext>
            </a:extLst>
          </p:cNvPr>
          <p:cNvSpPr txBox="1"/>
          <p:nvPr/>
        </p:nvSpPr>
        <p:spPr>
          <a:xfrm>
            <a:off x="2191741" y="2598003"/>
            <a:ext cx="791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>
                <a:latin typeface="Gabriola" panose="04040605051002020D02" pitchFamily="82" charset="0"/>
              </a:rPr>
              <a:t>Dziękuje za obejrzenie mojej prezentacji!</a:t>
            </a:r>
          </a:p>
        </p:txBody>
      </p:sp>
    </p:spTree>
    <p:extLst>
      <p:ext uri="{BB962C8B-B14F-4D97-AF65-F5344CB8AC3E}">
        <p14:creationId xmlns:p14="http://schemas.microsoft.com/office/powerpoint/2010/main" xmlns="" val="334768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B17E4B8-8FD9-4121-9679-BEE06BB11B1A}"/>
              </a:ext>
            </a:extLst>
          </p:cNvPr>
          <p:cNvSpPr txBox="1"/>
          <p:nvPr/>
        </p:nvSpPr>
        <p:spPr>
          <a:xfrm>
            <a:off x="1089856" y="2351782"/>
            <a:ext cx="10009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Gabriola" panose="04040605051002020D02" pitchFamily="82" charset="0"/>
              </a:rPr>
              <a:t>Do prezentacji został wykorzystany fragment wiersza lokalnego pisarza </a:t>
            </a:r>
            <a:br>
              <a:rPr lang="pl-PL" sz="3200" dirty="0">
                <a:latin typeface="Gabriola" panose="04040605051002020D02" pitchFamily="82" charset="0"/>
              </a:rPr>
            </a:br>
            <a:r>
              <a:rPr lang="pl-PL" sz="3200" dirty="0">
                <a:latin typeface="Gabriola" panose="04040605051002020D02" pitchFamily="82" charset="0"/>
              </a:rPr>
              <a:t>z Podlodowa  pana Mariana  Adamczuka pt. ‚‚ 100 lat ’’.</a:t>
            </a:r>
          </a:p>
        </p:txBody>
      </p:sp>
    </p:spTree>
    <p:extLst>
      <p:ext uri="{BB962C8B-B14F-4D97-AF65-F5344CB8AC3E}">
        <p14:creationId xmlns:p14="http://schemas.microsoft.com/office/powerpoint/2010/main" xmlns="" val="44288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7DE3BA0-D076-4072-84FB-108ACC92B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836" y="548680"/>
            <a:ext cx="4199756" cy="553604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E6FE871-D7A5-426D-B37A-2BCA9B115207}"/>
              </a:ext>
            </a:extLst>
          </p:cNvPr>
          <p:cNvSpPr txBox="1"/>
          <p:nvPr/>
        </p:nvSpPr>
        <p:spPr>
          <a:xfrm>
            <a:off x="5950396" y="548747"/>
            <a:ext cx="4896544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Dzień 11 listopada 1918r uważa się umownie za zakończenie I Wojny Światowej </a:t>
            </a:r>
            <a:r>
              <a:rPr lang="pl-PL" dirty="0">
                <a:latin typeface="Gabriola" panose="04040605051002020D02" pitchFamily="82" charset="0"/>
              </a:rPr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514A36C-8C0E-4779-A6AC-36AE1858CAE3}"/>
              </a:ext>
            </a:extLst>
          </p:cNvPr>
          <p:cNvSpPr txBox="1"/>
          <p:nvPr/>
        </p:nvSpPr>
        <p:spPr>
          <a:xfrm>
            <a:off x="5950396" y="1825402"/>
            <a:ext cx="4896544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Dzień 11 listopada jest również uważany przez Polaków za dzień odzyskania niepodległości.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31E7A39-A033-4151-B119-43C62CA71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555492" y="3451854"/>
            <a:ext cx="3047484" cy="202875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1DE702F-213B-42F7-B7BE-3C755AAA64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204212" y="3429000"/>
            <a:ext cx="201944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41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4" tmFilter="0, 0; 0.125,0.2665; 0.25,0.4; 0.375,0.465; 0.5,0.5;  0.625,0.535; 0.75,0.6; 0.875,0.7335; 1,1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tmFilter="0, 0; 0.125,0.2665; 0.25,0.4; 0.375,0.465; 0.5,0.5;  0.625,0.535; 0.75,0.6; 0.875,0.7335; 1,1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1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1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09836" y="4509120"/>
            <a:ext cx="10657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Gabriola" panose="04040605051002020D02" pitchFamily="82" charset="0"/>
              </a:rPr>
              <a:t>I795 – III Rozbiór Polski …</a:t>
            </a:r>
          </a:p>
          <a:p>
            <a:r>
              <a:rPr lang="pl-PL" sz="6000" dirty="0">
                <a:solidFill>
                  <a:schemeClr val="bg1"/>
                </a:solidFill>
                <a:latin typeface="Gabriola" panose="04040605051002020D02" pitchFamily="82" charset="0"/>
              </a:rPr>
              <a:t>             Polska znika z map świata na 123 lata</a:t>
            </a:r>
          </a:p>
        </p:txBody>
      </p:sp>
    </p:spTree>
    <p:extLst>
      <p:ext uri="{BB962C8B-B14F-4D97-AF65-F5344CB8AC3E}">
        <p14:creationId xmlns:p14="http://schemas.microsoft.com/office/powerpoint/2010/main" xmlns="" val="17000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403CB-3710-45BA-94EE-88CBB5B1C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772816"/>
            <a:ext cx="11377264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latin typeface="Gabriola" panose="04040605051002020D02" pitchFamily="82" charset="0"/>
              </a:rPr>
              <a:t>Przez cały czas w zaborach Polacy nie ustanie walczyli                            o odzyskanie niepodległości i obronę tożsamości narodowej…</a:t>
            </a:r>
          </a:p>
        </p:txBody>
      </p:sp>
    </p:spTree>
    <p:extLst>
      <p:ext uri="{BB962C8B-B14F-4D97-AF65-F5344CB8AC3E}">
        <p14:creationId xmlns:p14="http://schemas.microsoft.com/office/powerpoint/2010/main" xmlns="" val="26339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C35472D-84FD-496A-88A6-FF3699F82545}"/>
              </a:ext>
            </a:extLst>
          </p:cNvPr>
          <p:cNvSpPr txBox="1"/>
          <p:nvPr/>
        </p:nvSpPr>
        <p:spPr>
          <a:xfrm>
            <a:off x="549796" y="40466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Gabriola" panose="04040605051002020D02" pitchFamily="82" charset="0"/>
              </a:rPr>
              <a:t>W następstwie rozbiorów ziemie polskie zostały włączone po państw zaborczych jako ich prowincje. Z zaboru austriackiego utworzono Galicję , z zaboru pruskiego : Prusy Południowe , Zachodnie i Nowowschodnie natomiast zabór rosyjski podzielony został na gubernie i powiaty. Wszędzie wpowadzono własne ustawodawstwo i scentralizowaną biurokrację. Rozbiory odbiły się niekorzystnie także na gospodarce ziem polskich : upadła większość banków, załamał się handel, zlikwidowano wiele manufaktur. Życie Polaków uzależnione było od zaborców. Niezależnie od miejsca zamieszkania najbardziej dotkliwie odczuła to szlachta, której odmawiano praw szlacheckich.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DF7F6AF-CC57-4801-8065-6B091F888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636" y="3451652"/>
            <a:ext cx="3333894" cy="32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31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 t="-19000" r="-2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28C9D4A-96E0-47E5-9B4B-7918E3CC18C7}"/>
              </a:ext>
            </a:extLst>
          </p:cNvPr>
          <p:cNvSpPr txBox="1"/>
          <p:nvPr/>
        </p:nvSpPr>
        <p:spPr>
          <a:xfrm>
            <a:off x="8516417" y="5013176"/>
            <a:ext cx="367240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	</a:t>
            </a:r>
            <a:r>
              <a:rPr lang="pl-PL" sz="2400" dirty="0">
                <a:latin typeface="Gabriola" panose="04040605051002020D02" pitchFamily="82" charset="0"/>
              </a:rPr>
              <a:t>Rozbiory Polski</a:t>
            </a:r>
          </a:p>
          <a:p>
            <a:r>
              <a:rPr lang="pl-PL" sz="2400" dirty="0">
                <a:latin typeface="Gabriola" panose="04040605051002020D02" pitchFamily="82" charset="0"/>
              </a:rPr>
              <a:t>Mapa pokazuje upadek Polski podzielonej przez jej sąsiadów.</a:t>
            </a:r>
          </a:p>
        </p:txBody>
      </p:sp>
    </p:spTree>
    <p:extLst>
      <p:ext uri="{BB962C8B-B14F-4D97-AF65-F5344CB8AC3E}">
        <p14:creationId xmlns:p14="http://schemas.microsoft.com/office/powerpoint/2010/main" xmlns="" val="164818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6000" r="-3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2DCADD3-34D9-475D-8FEA-7E477A707756}"/>
              </a:ext>
            </a:extLst>
          </p:cNvPr>
          <p:cNvSpPr txBox="1"/>
          <p:nvPr/>
        </p:nvSpPr>
        <p:spPr>
          <a:xfrm>
            <a:off x="2422004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chemeClr val="bg1"/>
                </a:solidFill>
                <a:latin typeface="Gabriola" panose="04040605051002020D02" pitchFamily="82" charset="0"/>
              </a:rPr>
              <a:t>Powstanie Kościuszkowskie</a:t>
            </a:r>
          </a:p>
        </p:txBody>
      </p:sp>
    </p:spTree>
    <p:extLst>
      <p:ext uri="{BB962C8B-B14F-4D97-AF65-F5344CB8AC3E}">
        <p14:creationId xmlns:p14="http://schemas.microsoft.com/office/powerpoint/2010/main" xmlns="" val="307382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5675414-C926-4DC2-9431-AA21D6F4A28B}"/>
              </a:ext>
            </a:extLst>
          </p:cNvPr>
          <p:cNvSpPr txBox="1"/>
          <p:nvPr/>
        </p:nvSpPr>
        <p:spPr>
          <a:xfrm>
            <a:off x="765820" y="761030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Gabriola" panose="04040605051002020D02" pitchFamily="82" charset="0"/>
              </a:rPr>
              <a:t>Powstanie Kościuszkowskie wybuchło w roku 1794.</a:t>
            </a:r>
          </a:p>
          <a:p>
            <a:r>
              <a:rPr lang="pl-PL" sz="3600" dirty="0">
                <a:latin typeface="Gabriola" panose="04040605051002020D02" pitchFamily="82" charset="0"/>
              </a:rPr>
              <a:t>Jedna z najważniejszych prób odzyskania niepodległości.</a:t>
            </a:r>
          </a:p>
          <a:p>
            <a:r>
              <a:rPr lang="pl-PL" sz="3600" dirty="0">
                <a:latin typeface="Gabriola" panose="04040605051002020D02" pitchFamily="82" charset="0"/>
              </a:rPr>
              <a:t>Było pod przewodnictwem Tadeusz Kościuszki.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8DACD04-79AC-4D7D-8E6F-E1ECAE941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57324" y="2492896"/>
            <a:ext cx="2828932" cy="388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07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yw pakietu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4873beb7-5857-4685-be1f-d57550cc96cc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1157</TotalTime>
  <Words>443</Words>
  <Application>Microsoft Office PowerPoint</Application>
  <PresentationFormat>Niestandardowy</PresentationFormat>
  <Paragraphs>40</Paragraphs>
  <Slides>24</Slides>
  <Notes>1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  <vt:variant>
        <vt:lpstr>Pokazy niestandardowe</vt:lpstr>
      </vt:variant>
      <vt:variant>
        <vt:i4>1</vt:i4>
      </vt:variant>
    </vt:vector>
  </HeadingPairs>
  <TitlesOfParts>
    <vt:vector size="26" baseType="lpstr">
      <vt:lpstr>Damask</vt:lpstr>
      <vt:lpstr>Niepodległość                         trudne słowo...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Pokaz niestandardowy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Niepodległość                         trudne słowo...</dc:title>
  <dc:creator>Weronika</dc:creator>
  <cp:lastModifiedBy>HP</cp:lastModifiedBy>
  <cp:revision>50</cp:revision>
  <dcterms:created xsi:type="dcterms:W3CDTF">2018-11-04T15:46:10Z</dcterms:created>
  <dcterms:modified xsi:type="dcterms:W3CDTF">2020-11-07T19:50:35Z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